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84870" cy="502834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3"/>
            <a:ext cx="2984870" cy="502834"/>
          </a:xfrm>
          <a:prstGeom prst="rect">
            <a:avLst/>
          </a:prstGeom>
        </p:spPr>
        <p:txBody>
          <a:bodyPr vert="horz" lIns="92393" tIns="46197" rIns="92393" bIns="46197" rtlCol="0"/>
          <a:lstStyle>
            <a:lvl1pPr algn="r">
              <a:defRPr sz="1200"/>
            </a:lvl1pPr>
          </a:lstStyle>
          <a:p>
            <a:fld id="{30AE861B-5BF9-4117-8ACA-5CCFFFB26B58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3" tIns="46197" rIns="92393" bIns="4619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6"/>
            <a:ext cx="5510530" cy="3946118"/>
          </a:xfrm>
          <a:prstGeom prst="rect">
            <a:avLst/>
          </a:prstGeom>
        </p:spPr>
        <p:txBody>
          <a:bodyPr vert="horz" lIns="92393" tIns="46197" rIns="92393" bIns="461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9056"/>
            <a:ext cx="2984870" cy="502833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9056"/>
            <a:ext cx="2984870" cy="502833"/>
          </a:xfrm>
          <a:prstGeom prst="rect">
            <a:avLst/>
          </a:prstGeom>
        </p:spPr>
        <p:txBody>
          <a:bodyPr vert="horz" lIns="92393" tIns="46197" rIns="92393" bIns="46197" rtlCol="0" anchor="b"/>
          <a:lstStyle>
            <a:lvl1pPr algn="r">
              <a:defRPr sz="1200"/>
            </a:lvl1pPr>
          </a:lstStyle>
          <a:p>
            <a:fld id="{728386DB-E7D6-4BC3-9F31-41E6FB3B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04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1252538"/>
            <a:ext cx="4510087" cy="3382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86DB-E7D6-4BC3-9F31-41E6FB3BEA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7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2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4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2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3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4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8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6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46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89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30C10-FE0E-47B1-BE78-A2B163E10C57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7E57-2E81-4D40-82DD-E875E2782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23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0-19.SPOA@eastsussex.gov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9906" y="1969548"/>
            <a:ext cx="2253631" cy="10102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Tell </a:t>
            </a:r>
            <a:r>
              <a:rPr lang="en-GB" sz="1200" b="1" dirty="0">
                <a:solidFill>
                  <a:schemeClr val="tx1"/>
                </a:solidFill>
              </a:rPr>
              <a:t>Charlotte </a:t>
            </a:r>
            <a:r>
              <a:rPr lang="en-GB" sz="1200" b="1" dirty="0" err="1">
                <a:solidFill>
                  <a:schemeClr val="tx1"/>
                </a:solidFill>
              </a:rPr>
              <a:t>Norledge</a:t>
            </a:r>
            <a:r>
              <a:rPr lang="en-GB" sz="1200" dirty="0">
                <a:solidFill>
                  <a:schemeClr val="tx1"/>
                </a:solidFill>
              </a:rPr>
              <a:t>(our Designated Safeguarding Lead) or </a:t>
            </a:r>
            <a:r>
              <a:rPr lang="en-GB" sz="1200" b="1" dirty="0">
                <a:solidFill>
                  <a:schemeClr val="tx1"/>
                </a:solidFill>
              </a:rPr>
              <a:t>Zoe Fuller (</a:t>
            </a:r>
            <a:r>
              <a:rPr lang="en-GB" sz="1200" dirty="0">
                <a:solidFill>
                  <a:schemeClr val="tx1"/>
                </a:solidFill>
              </a:rPr>
              <a:t>Deputy Safeguarding Lead)</a:t>
            </a:r>
          </a:p>
        </p:txBody>
      </p:sp>
      <p:sp>
        <p:nvSpPr>
          <p:cNvPr id="5" name="Rectangle 4"/>
          <p:cNvSpPr/>
          <p:nvPr/>
        </p:nvSpPr>
        <p:spPr>
          <a:xfrm>
            <a:off x="2943882" y="5321572"/>
            <a:ext cx="1965001" cy="1330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Call </a:t>
            </a:r>
            <a:r>
              <a:rPr lang="en-GB" sz="1200" b="1" dirty="0">
                <a:solidFill>
                  <a:schemeClr val="tx1"/>
                </a:solidFill>
              </a:rPr>
              <a:t>Single Point of Advice (SPOA) on 01323 464222 </a:t>
            </a:r>
            <a:r>
              <a:rPr lang="en-GB" sz="1200" dirty="0">
                <a:solidFill>
                  <a:schemeClr val="tx1"/>
                </a:solidFill>
              </a:rPr>
              <a:t>(or out of hours the Emergency Duty Services on 01273 335906 /  335905)</a:t>
            </a:r>
          </a:p>
        </p:txBody>
      </p:sp>
      <p:cxnSp>
        <p:nvCxnSpPr>
          <p:cNvPr id="8" name="Straight Arrow Connector 7"/>
          <p:cNvCxnSpPr>
            <a:stCxn id="64" idx="2"/>
            <a:endCxn id="4" idx="0"/>
          </p:cNvCxnSpPr>
          <p:nvPr/>
        </p:nvCxnSpPr>
        <p:spPr>
          <a:xfrm flipH="1">
            <a:off x="2506722" y="1645000"/>
            <a:ext cx="2046424" cy="324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4" idx="2"/>
            <a:endCxn id="50" idx="0"/>
          </p:cNvCxnSpPr>
          <p:nvPr/>
        </p:nvCxnSpPr>
        <p:spPr>
          <a:xfrm>
            <a:off x="4553146" y="1645000"/>
            <a:ext cx="2289321" cy="29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206280" y="407651"/>
            <a:ext cx="7354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1.2.2 Safeguarding: What to do if you have concerns about a child’s welfare</a:t>
            </a:r>
            <a:endParaRPr lang="en-GB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7792" y="4289882"/>
            <a:ext cx="1937785" cy="6418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No risk of significant harm</a:t>
            </a:r>
            <a:r>
              <a:rPr lang="en-GB" sz="1200" dirty="0">
                <a:solidFill>
                  <a:schemeClr val="tx1"/>
                </a:solidFill>
              </a:rPr>
              <a:t> but child / family may need support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43882" y="4289882"/>
            <a:ext cx="1965001" cy="6418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There is a risk of harm  </a:t>
            </a:r>
            <a:r>
              <a:rPr lang="en-GB" sz="1200" dirty="0">
                <a:solidFill>
                  <a:schemeClr val="tx1"/>
                </a:solidFill>
              </a:rPr>
              <a:t>(or if you’re not sure)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47792" y="5296543"/>
            <a:ext cx="1937785" cy="1359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46" indent="-171446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Call a Health Visitor, or</a:t>
            </a:r>
          </a:p>
          <a:p>
            <a:pPr marL="171446" indent="-171446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Call the </a:t>
            </a:r>
            <a:r>
              <a:rPr lang="en-GB" sz="1200" b="1" dirty="0">
                <a:solidFill>
                  <a:schemeClr val="tx1"/>
                </a:solidFill>
              </a:rPr>
              <a:t>Family </a:t>
            </a:r>
            <a:r>
              <a:rPr lang="en-GB" sz="1200" b="1" dirty="0" err="1">
                <a:solidFill>
                  <a:schemeClr val="tx1"/>
                </a:solidFill>
              </a:rPr>
              <a:t>Keywork</a:t>
            </a:r>
            <a:r>
              <a:rPr lang="en-GB" sz="1200" b="1" dirty="0">
                <a:solidFill>
                  <a:schemeClr val="tx1"/>
                </a:solidFill>
              </a:rPr>
              <a:t> Service</a:t>
            </a:r>
            <a:r>
              <a:rPr lang="en-GB" sz="1200" dirty="0">
                <a:solidFill>
                  <a:schemeClr val="tx1"/>
                </a:solidFill>
              </a:rPr>
              <a:t> on 01323 464172 or 07825 926594, or</a:t>
            </a:r>
          </a:p>
          <a:p>
            <a:pPr marL="171446" indent="-171446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Contact the Lewes Children’s Centre on 01273 336870</a:t>
            </a:r>
          </a:p>
        </p:txBody>
      </p:sp>
      <p:cxnSp>
        <p:nvCxnSpPr>
          <p:cNvPr id="34" name="Straight Arrow Connector 33"/>
          <p:cNvCxnSpPr>
            <a:stCxn id="35" idx="2"/>
            <a:endCxn id="28" idx="0"/>
          </p:cNvCxnSpPr>
          <p:nvPr/>
        </p:nvCxnSpPr>
        <p:spPr>
          <a:xfrm flipH="1">
            <a:off x="1316685" y="3838350"/>
            <a:ext cx="1179806" cy="451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  <a:endCxn id="35" idx="0"/>
          </p:cNvCxnSpPr>
          <p:nvPr/>
        </p:nvCxnSpPr>
        <p:spPr>
          <a:xfrm flipH="1">
            <a:off x="2496491" y="2979829"/>
            <a:ext cx="10231" cy="373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9" idx="2"/>
            <a:endCxn id="5" idx="0"/>
          </p:cNvCxnSpPr>
          <p:nvPr/>
        </p:nvCxnSpPr>
        <p:spPr>
          <a:xfrm>
            <a:off x="3926383" y="4931721"/>
            <a:ext cx="0" cy="389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587681" y="1940500"/>
            <a:ext cx="2509571" cy="2782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If you don’t want to tell Rachel </a:t>
            </a:r>
            <a:r>
              <a:rPr lang="en-GB" sz="1200">
                <a:solidFill>
                  <a:schemeClr val="tx1"/>
                </a:solidFill>
              </a:rPr>
              <a:t>or Zoe  </a:t>
            </a:r>
            <a:r>
              <a:rPr lang="en-GB" sz="1200" dirty="0">
                <a:solidFill>
                  <a:schemeClr val="tx1"/>
                </a:solidFill>
              </a:rPr>
              <a:t>call or email </a:t>
            </a:r>
            <a:r>
              <a:rPr lang="en-GB" sz="1200" b="1" dirty="0">
                <a:solidFill>
                  <a:schemeClr val="tx1"/>
                </a:solidFill>
              </a:rPr>
              <a:t>East Sussex’s Single Point of Advice (SPOA) on 01323 464222 or </a:t>
            </a:r>
            <a:br>
              <a:rPr lang="en-GB" sz="1200" b="1" dirty="0">
                <a:solidFill>
                  <a:schemeClr val="tx1"/>
                </a:solidFill>
              </a:rPr>
            </a:br>
            <a:r>
              <a:rPr lang="en-GB" sz="1200" b="1" dirty="0">
                <a:solidFill>
                  <a:schemeClr val="tx1"/>
                </a:solidFill>
                <a:hlinkClick r:id="rId3"/>
              </a:rPr>
              <a:t>0-19.SPOA@eastsussex.gov.uk</a:t>
            </a:r>
            <a:r>
              <a:rPr lang="en-GB" sz="1200" b="1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You could also call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Ofsted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The police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it’s out of hours, the Emergency Duty Services on 01273 335906  or 01273 335905</a:t>
            </a:r>
          </a:p>
        </p:txBody>
      </p:sp>
      <p:cxnSp>
        <p:nvCxnSpPr>
          <p:cNvPr id="62" name="Straight Arrow Connector 61"/>
          <p:cNvCxnSpPr>
            <a:stCxn id="28" idx="2"/>
            <a:endCxn id="30" idx="0"/>
          </p:cNvCxnSpPr>
          <p:nvPr/>
        </p:nvCxnSpPr>
        <p:spPr>
          <a:xfrm>
            <a:off x="1316685" y="4931721"/>
            <a:ext cx="0" cy="364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350679" y="93138"/>
            <a:ext cx="21016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School House Nursery Uckfield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55060" y="3353300"/>
            <a:ext cx="1682861" cy="485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Consult the Continuum of Need</a:t>
            </a:r>
          </a:p>
        </p:txBody>
      </p:sp>
      <p:cxnSp>
        <p:nvCxnSpPr>
          <p:cNvPr id="51" name="Straight Arrow Connector 50"/>
          <p:cNvCxnSpPr>
            <a:stCxn id="35" idx="2"/>
            <a:endCxn id="29" idx="0"/>
          </p:cNvCxnSpPr>
          <p:nvPr/>
        </p:nvCxnSpPr>
        <p:spPr>
          <a:xfrm>
            <a:off x="2496491" y="3838350"/>
            <a:ext cx="1429892" cy="451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3211437" y="879065"/>
            <a:ext cx="2683417" cy="765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You have concerns about a child or an adult working with children</a:t>
            </a:r>
          </a:p>
        </p:txBody>
      </p:sp>
    </p:spTree>
    <p:extLst>
      <p:ext uri="{BB962C8B-B14F-4D97-AF65-F5344CB8AC3E}">
        <p14:creationId xmlns:p14="http://schemas.microsoft.com/office/powerpoint/2010/main" val="369749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1598</TotalTime>
  <Words>190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Redwood</dc:creator>
  <cp:lastModifiedBy>Manager at Lewes</cp:lastModifiedBy>
  <cp:revision>116</cp:revision>
  <cp:lastPrinted>2021-07-14T13:29:08Z</cp:lastPrinted>
  <dcterms:created xsi:type="dcterms:W3CDTF">2015-03-18T14:29:25Z</dcterms:created>
  <dcterms:modified xsi:type="dcterms:W3CDTF">2022-06-16T10:37:41Z</dcterms:modified>
</cp:coreProperties>
</file>